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7" r:id="rId6"/>
    <p:sldId id="264" r:id="rId7"/>
    <p:sldId id="261" r:id="rId8"/>
    <p:sldId id="262" r:id="rId9"/>
    <p:sldId id="269" r:id="rId10"/>
    <p:sldId id="270" r:id="rId11"/>
    <p:sldId id="271" r:id="rId12"/>
    <p:sldId id="272" r:id="rId13"/>
    <p:sldId id="273" r:id="rId14"/>
    <p:sldId id="263" r:id="rId15"/>
    <p:sldId id="274" r:id="rId16"/>
    <p:sldId id="275" r:id="rId17"/>
    <p:sldId id="276" r:id="rId18"/>
    <p:sldId id="277" r:id="rId19"/>
    <p:sldId id="278" r:id="rId20"/>
    <p:sldId id="279" r:id="rId21"/>
  </p:sldIdLst>
  <p:sldSz cx="9144000" cy="5143500" type="screen16x9"/>
  <p:notesSz cx="6858000" cy="9144000"/>
  <p:embeddedFontLs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Raleway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94cd025b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94cd025b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9b1336e0e9_1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9b1336e0e9_1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d9c6705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d9c67055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8bcca6733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8bcca6733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bcca6733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8bcca6733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b1336e0e9_11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9b1336e0e9_11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6" name="Google Shape;96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3.xml"/><Relationship Id="rId6" Type="http://schemas.openxmlformats.org/officeDocument/2006/relationships/hyperlink" Target="https://gdpr.eu/" TargetMode="External"/><Relationship Id="rId5" Type="http://schemas.openxmlformats.org/officeDocument/2006/relationships/hyperlink" Target="https://www.hhs.gov/" TargetMode="External"/><Relationship Id="rId4" Type="http://schemas.openxmlformats.org/officeDocument/2006/relationships/hyperlink" Target="https://arxiv.org/abs/1704.0486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41847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Edgecare - Triage</a:t>
            </a:r>
            <a:endParaRPr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1"/>
          </p:nvPr>
        </p:nvSpPr>
        <p:spPr>
          <a:xfrm>
            <a:off x="729600" y="2921750"/>
            <a:ext cx="2727900" cy="14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C161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Contributors:</a:t>
            </a:r>
            <a:endParaRPr sz="1700" dirty="0">
              <a:solidFill>
                <a:srgbClr val="C161A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C161A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C161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Himaja Kaishetty</a:t>
            </a:r>
            <a:endParaRPr sz="1700" dirty="0">
              <a:solidFill>
                <a:srgbClr val="C161A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C161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Vamshi Krishna Balupari</a:t>
            </a:r>
            <a:endParaRPr sz="1700" dirty="0">
              <a:solidFill>
                <a:srgbClr val="C161A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C161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Tharun Guda</a:t>
            </a:r>
            <a:endParaRPr sz="1700" dirty="0">
              <a:solidFill>
                <a:srgbClr val="C161A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C161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Viswas Setty</a:t>
            </a:r>
            <a:endParaRPr sz="1700" dirty="0">
              <a:solidFill>
                <a:srgbClr val="C161A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8" name="Google Shape;108;p15" title="ChatGPT Image Oct 19, 2025, 08_05_54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675" y="630400"/>
            <a:ext cx="4048900" cy="4320750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BD2B1-CB64-EA8B-1C46-20953876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483" y="477730"/>
            <a:ext cx="8422713" cy="5352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Patterns to Be Used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3346B-56CC-934D-8382-E12F61D11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011" y="1257858"/>
            <a:ext cx="7688700" cy="3885642"/>
          </a:xfrm>
        </p:spPr>
        <p:txBody>
          <a:bodyPr>
            <a:no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MVC (Model–View–Controller)</a:t>
            </a:r>
            <a:endParaRPr 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Separates UI (screens/pages), business logic (triage rules, validation), and data (models, repositories).</a:t>
            </a:r>
          </a:p>
          <a:p>
            <a:pPr lvl="1"/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 in both mobile app and web portal.</a:t>
            </a:r>
          </a:p>
          <a:p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Repository Pattern</a:t>
            </a:r>
            <a:endParaRPr 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 abstraction for data access (cases, users, triage results, logs).</a:t>
            </a:r>
          </a:p>
          <a:p>
            <a:pPr lvl="1"/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Makes it easier to switch DB or mock data in testing.</a:t>
            </a:r>
          </a:p>
          <a:p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Singleton Pattern</a:t>
            </a:r>
            <a:endParaRPr 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in-memory instance of the AI model (</a:t>
            </a:r>
            <a:r>
              <a:rPr lang="en-US" sz="14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TFLite</a:t>
            </a:r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per device / per server process.</a:t>
            </a:r>
          </a:p>
          <a:p>
            <a:pPr lvl="1"/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Avoids repeated model loading and improves performance.</a:t>
            </a:r>
          </a:p>
          <a:p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Observer / Publisher–Subscriber</a:t>
            </a:r>
            <a:endParaRPr 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Notifies UI when new triage result is available or case status changes.</a:t>
            </a:r>
          </a:p>
          <a:p>
            <a:pPr lvl="1"/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used for real-time updates in doctor portal.</a:t>
            </a:r>
          </a:p>
          <a:p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Factory Pattern </a:t>
            </a:r>
          </a:p>
          <a:p>
            <a:pPr marL="146050" indent="0">
              <a:buNone/>
            </a:pPr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Generates dynamic triage questionnaires based on rules</a:t>
            </a:r>
          </a:p>
        </p:txBody>
      </p:sp>
    </p:spTree>
    <p:extLst>
      <p:ext uri="{BB962C8B-B14F-4D97-AF65-F5344CB8AC3E}">
        <p14:creationId xmlns:p14="http://schemas.microsoft.com/office/powerpoint/2010/main" val="321457786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68ADA-A5FD-3380-24F3-3E46E754A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86" y="624686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Platforms and Technologies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1049F-EB0D-09DC-2A91-3ABC9769D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954" y="1531866"/>
            <a:ext cx="7908364" cy="3293225"/>
          </a:xfrm>
        </p:spPr>
        <p:txBody>
          <a:bodyPr>
            <a:normAutofit fontScale="25000" lnSpcReduction="20000"/>
          </a:bodyPr>
          <a:lstStyle/>
          <a:p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 (Patients &amp; Doctors)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Web: React or Angular for doctor portal.</a:t>
            </a:r>
          </a:p>
          <a:p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 / API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Node.js (Express) or Spring Boot (Java) for REST APIs.</a:t>
            </a: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JSON-based APIs for interoperability.</a:t>
            </a:r>
          </a:p>
          <a:p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/ ML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 / TensorFlow Lite for on-device rash image classification.</a:t>
            </a:r>
          </a:p>
          <a:p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&amp; Storage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 for structured data (users, cases, results).</a:t>
            </a: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Encrypted object storage if any images are stored server-side.</a:t>
            </a:r>
          </a:p>
          <a:p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&amp; Auth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JWT-based authentication.</a:t>
            </a: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 (patient vs doctor).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04299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BE68-C768-DCB5-D116-122524B1D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29" y="559371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Third-Party Libraries to Provide Functionality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56F23-B0BD-43D7-6894-50E4BBC8F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7229" y="1348054"/>
            <a:ext cx="7794064" cy="3064625"/>
          </a:xfrm>
        </p:spPr>
        <p:txBody>
          <a:bodyPr>
            <a:normAutofit fontScale="25000" lnSpcReduction="20000"/>
          </a:bodyPr>
          <a:lstStyle/>
          <a:p>
            <a:pPr marL="146050" indent="0">
              <a:buNone/>
            </a:pPr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Utilities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/ Image Picker libraries (capture or choose rash images).</a:t>
            </a: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 client (Retrofit / Axios / Fetch) for API calls.</a:t>
            </a:r>
          </a:p>
          <a:p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&amp; Image Processing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 Lite runtime (on-device inference).</a:t>
            </a: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Optional: OpenCV / image manipulation libraries for resizing/compression.</a:t>
            </a:r>
          </a:p>
          <a:p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 libraries for AES-256 encryption of sensitive data.</a:t>
            </a: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Libraries for secure password hashing on backend.</a:t>
            </a:r>
          </a:p>
          <a:p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 / Visualization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Chart libraries for doctor dashboards (severity trend, case volume).</a:t>
            </a:r>
          </a:p>
          <a:p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Logging &amp; Monitoring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Logging frameworks (</a:t>
            </a:r>
            <a:r>
              <a:rPr lang="en-US" sz="5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Logback</a:t>
            </a:r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monitoring tools.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39944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CCCA-50F6-56F5-2085-25A9924B8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50" y="535925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Hosting Strategy and Requirements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09717-B0E2-085B-5304-8481608DC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963" y="1360418"/>
            <a:ext cx="7975479" cy="3334046"/>
          </a:xfrm>
        </p:spPr>
        <p:txBody>
          <a:bodyPr>
            <a:normAutofit fontScale="25000" lnSpcReduction="20000"/>
          </a:bodyPr>
          <a:lstStyle/>
          <a:p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 Hosting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Host backend on AWS .</a:t>
            </a: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Managed relational database (My SQL).</a:t>
            </a:r>
          </a:p>
          <a:p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 &amp; Availability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Auto-scaling group or serverless platform for handling peak loads.</a:t>
            </a: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balancer in front of API servers (HTTPS only).</a:t>
            </a:r>
          </a:p>
          <a:p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&amp; Compliance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traffic over HTTPS .</a:t>
            </a: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Encrypted storage (at rest + in transit).</a:t>
            </a: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Strict RBAC and audit logs for access to case data.</a:t>
            </a:r>
          </a:p>
          <a:p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Operational Requirements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backups of DB and logs.</a:t>
            </a: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Centralized logging, alerts for failures or latency spikes.</a:t>
            </a: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Staging environment for testing before production deployment.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01343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729450" y="519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Management Plan</a:t>
            </a:r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363" y="1054675"/>
            <a:ext cx="5673267" cy="378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C6C01-852F-AF03-ED80-3EBD94E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86" y="534103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 Demos (What we will show live)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D0C6D-AA95-E4AC-7CA5-D0DAAA150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386" y="1289958"/>
            <a:ext cx="7990007" cy="3584122"/>
          </a:xfrm>
        </p:spPr>
        <p:txBody>
          <a:bodyPr>
            <a:normAutofit fontScale="25000" lnSpcReduction="20000"/>
          </a:bodyPr>
          <a:lstStyle/>
          <a:p>
            <a:pPr marL="146050" indent="0">
              <a:buNone/>
            </a:pPr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Prototype Demo 1 – Patient Triage Flow</a:t>
            </a:r>
          </a:p>
          <a:p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 logs in and opens the “New Case” screen.</a:t>
            </a:r>
          </a:p>
          <a:p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Fills a short symptom questionnaire and uploads a skin rash photo.</a:t>
            </a:r>
          </a:p>
          <a:p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validates required fields and shows inline error messages if anything is missing.</a:t>
            </a:r>
          </a:p>
          <a:p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submission, a mock AI result (e.g., “Moderate severity”) is displayed with suggested next steps.</a:t>
            </a:r>
          </a:p>
          <a:p>
            <a:pPr marL="146050" indent="0">
              <a:buNone/>
            </a:pPr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Prototype Demo 2 – Doctor Case Review (Portal)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Doctor logs into the web portal.</a:t>
            </a:r>
          </a:p>
          <a:p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Views a list of recent patient cases with basic filters (date, severity).</a:t>
            </a:r>
          </a:p>
          <a:p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Opens a case to see: symptoms, image preview, AI result, and notes section.</a:t>
            </a:r>
          </a:p>
          <a:p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Demonstrates override action (doctor can change severity or add comments).</a:t>
            </a:r>
          </a:p>
          <a:p>
            <a:pPr marL="146050" indent="0">
              <a:buNone/>
            </a:pPr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Prototype Demo 3 – Reliability &amp; UX Behavior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session timeout behavior after inactivity (auto logout).</a:t>
            </a:r>
          </a:p>
          <a:p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clear error message when upload fails (network off example).</a:t>
            </a:r>
          </a:p>
          <a:p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Confirm that patient inputs remain on screen even after an error.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15505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D210-3022-5162-D2D6-40FB891A9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879" y="502221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 Mockups (Screens/UI we designed)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011BD-E258-FEA3-61D6-6E35E1527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196" y="1246116"/>
            <a:ext cx="7993703" cy="3807577"/>
          </a:xfrm>
        </p:spPr>
        <p:txBody>
          <a:bodyPr>
            <a:normAutofit fontScale="25000" lnSpcReduction="20000"/>
          </a:bodyPr>
          <a:lstStyle/>
          <a:p>
            <a:pPr marL="146050" indent="0">
              <a:buNone/>
            </a:pPr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 App – Key Screens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/ Dashboard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Entry point showing “Start New Triage” and “View Past Results.”</a:t>
            </a:r>
          </a:p>
          <a:p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Symptom Input Form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Simple, scrollable form with radio buttons, sliders (e.g., pain level), and text fields.</a:t>
            </a: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Required fields marked clearly with asterisk.</a:t>
            </a:r>
          </a:p>
          <a:p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Capture / Upload Screen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Buttons for “Take Photo” and “Choose from Gallery.”</a:t>
            </a: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preview area with option to retake.</a:t>
            </a:r>
          </a:p>
          <a:p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Triage Result Screen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 showing </a:t>
            </a:r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severity level</a:t>
            </a:r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color code (e.g., green/yellow/red), and recommended action (self-care vs see doctor).</a:t>
            </a:r>
          </a:p>
          <a:p>
            <a:pPr marL="146050" indent="0">
              <a:buNone/>
            </a:pPr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Doctor Portal – Key Screens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List View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cases with patient ID, date, severity, status.</a:t>
            </a:r>
          </a:p>
          <a:p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Details View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Symptom summary, rash image preview, AI result, doctor notes, and override controls.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74402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3EA9E-EE29-E027-BA47-9E74B1299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71" y="449035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Prototypes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C48A-F372-8AB9-7C12-9806ADCE7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1793" y="1167493"/>
            <a:ext cx="7519308" cy="4335235"/>
          </a:xfrm>
        </p:spPr>
        <p:txBody>
          <a:bodyPr>
            <a:normAutofit fontScale="25000" lnSpcReduction="20000"/>
          </a:bodyPr>
          <a:lstStyle/>
          <a:p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 Onboarding &amp; Login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registration/login with patient role.</a:t>
            </a:r>
          </a:p>
          <a:p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Symptom Capture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symptom form with required-field validation.</a:t>
            </a: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messages and focus on missing fields.</a:t>
            </a:r>
          </a:p>
          <a:p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Upload &amp; Optimization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Capture/choose image from device.</a:t>
            </a: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Resize/compress large images before sending to backend/AI stub.</a:t>
            </a:r>
          </a:p>
          <a:p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Triage Result Display (Mock AI)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Placeholder AI service returns sample severity levels.</a:t>
            </a: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 displays severity + text recommendations.</a:t>
            </a:r>
          </a:p>
          <a:p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Audit Log Stub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each case submission, a log entry is written (patient, action type, timestamp).</a:t>
            </a:r>
          </a:p>
          <a:p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Role-Based Views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 can only see their own cases.</a:t>
            </a:r>
          </a:p>
          <a:p>
            <a:pPr lvl="1"/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Doctor portal shows assigned cases only (basic filter).</a:t>
            </a:r>
          </a:p>
          <a:p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Progress / Next Steps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Expand doctor portal actions (override, follow-up scheduling).</a:t>
            </a:r>
          </a:p>
          <a:p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 dashboard visuals (charts, trend lines).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4753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3F29-090A-FBE8-6FDB-DA7F6B8F9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1393810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Has Been Accomplished :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AB358-5438-8A64-F134-93E000453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622" y="2083941"/>
            <a:ext cx="7483821" cy="2261100"/>
          </a:xfrm>
        </p:spPr>
        <p:txBody>
          <a:bodyPr/>
          <a:lstStyle/>
          <a:p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Completed all 13 detailed use cases for patient &amp; doctor flows.</a:t>
            </a:r>
          </a:p>
          <a:p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Completed dataset analysis, preprocessing pipeline, and model planning.</a:t>
            </a:r>
          </a:p>
          <a:p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Finalized architecture, tech stack, and design patterns.</a:t>
            </a:r>
          </a:p>
          <a:p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full GUI mockups + interactive prototypes.</a:t>
            </a:r>
          </a:p>
          <a:p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 functional prototype (symptom form, image upload, compression, mock AI, RBAC, audit logs).</a:t>
            </a:r>
          </a:p>
          <a:p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Completed full SRS, DMP, and updated GitHub Wiki documentation.</a:t>
            </a:r>
          </a:p>
          <a:p>
            <a:endParaRPr lang="en-US" dirty="0"/>
          </a:p>
        </p:txBody>
      </p:sp>
      <p:pic>
        <p:nvPicPr>
          <p:cNvPr id="5" name="Google Shape;168;p24">
            <a:extLst>
              <a:ext uri="{FF2B5EF4-FFF2-40B4-BE49-F238E27FC236}">
                <a16:creationId xmlns:a16="http://schemas.microsoft.com/office/drawing/2014/main" id="{F0F6F9E0-0CC5-195B-7591-84799EA5E5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6185" y="688539"/>
            <a:ext cx="2129001" cy="2129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58940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92F1F-30A2-134F-23E4-52A764A5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2026 Plan: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738D9-FF2D-F73F-7A45-975DE62A8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+ integrate </a:t>
            </a:r>
            <a:r>
              <a:rPr lang="en-US" sz="14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TFLite</a:t>
            </a:r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 model.</a:t>
            </a:r>
          </a:p>
          <a:p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complete backend (APIs, RBAC, audit logs).</a:t>
            </a:r>
          </a:p>
          <a:p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 full web application (triage flow, history, export).</a:t>
            </a:r>
          </a:p>
          <a:p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doctor portal (dashboard, case review, override).</a:t>
            </a:r>
          </a:p>
          <a:p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up secure DB + encryption + backups.</a:t>
            </a:r>
          </a:p>
          <a:p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 all components for end-to-end workflow.</a:t>
            </a:r>
          </a:p>
          <a:p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testing &amp; QA (AI, UI, performance).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8006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" y="0"/>
            <a:ext cx="342765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4542975" y="526350"/>
            <a:ext cx="30435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sz="2300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4294967295"/>
          </p:nvPr>
        </p:nvSpPr>
        <p:spPr>
          <a:xfrm>
            <a:off x="3967843" y="1167451"/>
            <a:ext cx="4923064" cy="3714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➢"/>
            </a:pPr>
            <a:r>
              <a:rPr lang="en" sz="2000" dirty="0">
                <a:solidFill>
                  <a:schemeClr val="dk2"/>
                </a:solidFill>
                <a:uFill>
                  <a:noFill/>
                </a:u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endParaRPr lang="en-US" sz="2000" dirty="0">
              <a:solidFill>
                <a:schemeClr val="dk2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➢"/>
            </a:pPr>
            <a:r>
              <a:rPr lang="en" sz="2000" dirty="0">
                <a:solidFill>
                  <a:schemeClr val="dk2"/>
                </a:solidFill>
                <a:uFill>
                  <a:noFill/>
                </a:u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 Statement</a:t>
            </a:r>
            <a:endParaRPr lang="en" sz="2000" dirty="0">
              <a:solidFill>
                <a:schemeClr val="dk2"/>
              </a:solidFill>
              <a:uFill>
                <a:noFill/>
              </a:u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lvl="0" indent="-355600">
              <a:lnSpc>
                <a:spcPct val="100000"/>
              </a:lnSpc>
              <a:buClr>
                <a:schemeClr val="dk2"/>
              </a:buClr>
              <a:buSzPts val="2000"/>
              <a:buFont typeface="Arial"/>
              <a:buChar char="➢"/>
            </a:pP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</a:p>
          <a:p>
            <a:pPr indent="-355600">
              <a:lnSpc>
                <a:spcPct val="100000"/>
              </a:lnSpc>
              <a:buClr>
                <a:schemeClr val="dk2"/>
              </a:buClr>
              <a:buSzPts val="2000"/>
              <a:buFont typeface="Arial"/>
              <a:buChar char="➢"/>
            </a:pPr>
            <a:r>
              <a:rPr lang="en-US" sz="2000" dirty="0">
                <a:solidFill>
                  <a:schemeClr val="dk2"/>
                </a:solidFill>
                <a:uFill>
                  <a:noFill/>
                </a:u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Functional Requirements</a:t>
            </a:r>
            <a:endParaRPr lang="en-US" sz="2000" dirty="0">
              <a:solidFill>
                <a:schemeClr val="dk2"/>
              </a:solidFill>
              <a:uFill>
                <a:noFill/>
              </a:u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indent="-355600">
              <a:lnSpc>
                <a:spcPct val="100000"/>
              </a:lnSpc>
              <a:buClr>
                <a:schemeClr val="dk2"/>
              </a:buClr>
              <a:buSzPts val="2000"/>
              <a:buFont typeface="Arial"/>
              <a:buChar char="➢"/>
            </a:pPr>
            <a:r>
              <a:rPr lang="en-US" sz="2000" dirty="0">
                <a:solidFill>
                  <a:schemeClr val="dk2"/>
                </a:solidFill>
                <a:uFill>
                  <a:noFill/>
                </a:u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Non-Functional Requirements</a:t>
            </a:r>
            <a:endParaRPr 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355600">
              <a:lnSpc>
                <a:spcPct val="100000"/>
              </a:lnSpc>
              <a:buClr>
                <a:schemeClr val="dk2"/>
              </a:buClr>
              <a:buSzPts val="2000"/>
              <a:buFont typeface="Arial"/>
              <a:buChar char="➢"/>
            </a:pP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 / Plan</a:t>
            </a:r>
          </a:p>
          <a:p>
            <a:pPr lvl="1" indent="-355600">
              <a:lnSpc>
                <a:spcPct val="100000"/>
              </a:lnSpc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Patterns to Be Used</a:t>
            </a:r>
          </a:p>
          <a:p>
            <a:pPr lvl="1" indent="-355600">
              <a:lnSpc>
                <a:spcPct val="100000"/>
              </a:lnSpc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Platforms and Technologies</a:t>
            </a:r>
          </a:p>
          <a:p>
            <a:pPr lvl="1" indent="-355600">
              <a:lnSpc>
                <a:spcPct val="100000"/>
              </a:lnSpc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Third-Party Libraries to Provide Functionality</a:t>
            </a:r>
          </a:p>
          <a:p>
            <a:pPr lvl="1" indent="-355600">
              <a:lnSpc>
                <a:spcPct val="100000"/>
              </a:lnSpc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Hosting Strategy and Requirements</a:t>
            </a:r>
          </a:p>
          <a:p>
            <a:pPr indent="-355600">
              <a:lnSpc>
                <a:spcPct val="100000"/>
              </a:lnSpc>
              <a:buClr>
                <a:schemeClr val="dk2"/>
              </a:buClr>
              <a:buSzPts val="2000"/>
              <a:buFont typeface="Arial"/>
              <a:buChar char="➢"/>
            </a:pPr>
            <a:r>
              <a:rPr lang="en-US" sz="2000" dirty="0">
                <a:solidFill>
                  <a:schemeClr val="dk2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Data Management Plan</a:t>
            </a:r>
          </a:p>
          <a:p>
            <a:pPr indent="-355600">
              <a:lnSpc>
                <a:spcPct val="100000"/>
              </a:lnSpc>
              <a:buClr>
                <a:schemeClr val="dk2"/>
              </a:buClr>
              <a:buSzPts val="2000"/>
              <a:buFont typeface="Arial"/>
              <a:buChar char="➢"/>
            </a:pP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Prototype Demos</a:t>
            </a:r>
          </a:p>
          <a:p>
            <a:pPr lvl="1" indent="-355600">
              <a:lnSpc>
                <a:spcPct val="100000"/>
              </a:lnSpc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 Mockups</a:t>
            </a:r>
          </a:p>
          <a:p>
            <a:pPr lvl="1" indent="-355600">
              <a:lnSpc>
                <a:spcPct val="100000"/>
              </a:lnSpc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Prototypes</a:t>
            </a:r>
          </a:p>
          <a:p>
            <a:pPr lvl="0" indent="-355600">
              <a:lnSpc>
                <a:spcPct val="100000"/>
              </a:lnSpc>
              <a:buClr>
                <a:schemeClr val="dk2"/>
              </a:buClr>
              <a:buSzPts val="2000"/>
              <a:buFont typeface="Arial"/>
              <a:buChar char="➢"/>
            </a:pP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Has Been Accomplished</a:t>
            </a:r>
            <a:endParaRPr lang="en-US" sz="2000" dirty="0">
              <a:solidFill>
                <a:schemeClr val="bg2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➢"/>
            </a:pPr>
            <a:r>
              <a:rPr lang="en" sz="2000" dirty="0">
                <a:solidFill>
                  <a:schemeClr val="dk2"/>
                </a:solidFill>
                <a:uFill>
                  <a:noFill/>
                </a:u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Spring 2026 Plan</a:t>
            </a:r>
            <a:endParaRPr sz="2000" dirty="0">
              <a:solidFill>
                <a:schemeClr val="dk2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➢"/>
            </a:pPr>
            <a:r>
              <a:rPr lang="en" sz="2000" dirty="0">
                <a:solidFill>
                  <a:schemeClr val="dk2"/>
                </a:solidFill>
                <a:uFill>
                  <a:noFill/>
                </a:u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Reference-APA </a:t>
            </a:r>
            <a:endParaRPr sz="2000" dirty="0">
              <a:solidFill>
                <a:schemeClr val="dk2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0F99C-03F1-9EB8-F1BC-9F2608856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– APA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C85EF-F811-FFFD-FBF6-EF0494687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DermNet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NZ. (2024).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DermNet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Skin Disease Image Dataset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[Dataset]. Kaggle.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https://www.kaggle.com/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Howard, A. G., Zhu, M., Chen, B., &amp; Wang, W. (2017).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MobileNets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Efficient convolutional neural networks for mobile vision applications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https://arxiv.org/abs/1704.04861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Cowie, J., Morgan, M., White, P., &amp; Tully, M. (2020).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triage in healthcare: The role of computer-assisted decision-making tools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Medical Internet Research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22(10), e17571.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U.S. Department of Health &amp; Human Services. (2023).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HIPAA Security Rule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https://www.hhs.gov/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European Commission. (2024).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Data Protection Regulation (GDPR)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https://gdpr.eu/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Raschka, S., Liu, Y.,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Mirjalili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V. (2022).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with TensorFlow Lite on mobile and edge devices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O’Reilly Media.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5970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727650" y="505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727650" y="1441200"/>
            <a:ext cx="7688700" cy="32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just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lang="en" sz="1400" dirty="0">
                <a:solidFill>
                  <a:schemeClr val="dk2"/>
                </a:solidFill>
                <a:highlight>
                  <a:schemeClr val="lt2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EdgeCare – Triage is a brand-new web and mobile app designed to accelerate and simplify the pre-diagnosis process for both care providers and patients. The app utilizes device-based AI to deliver quick, precise tests with all individual health data kept confidential.</a:t>
            </a:r>
            <a:endParaRPr sz="1400" dirty="0">
              <a:solidFill>
                <a:schemeClr val="dk2"/>
              </a:solidFill>
              <a:highlight>
                <a:schemeClr val="lt2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lang="en" sz="1400" dirty="0">
                <a:solidFill>
                  <a:schemeClr val="dk2"/>
                </a:solidFill>
                <a:highlight>
                  <a:schemeClr val="lt2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The patients engage with the app through answering straightforward health-related queries or sharing an image such as skin issues in return for instant guidance on whether a doctor's consultation is necessary or not. Such preliminary reports are then securely routed to doctors, who can verify or extend the findings through a specialized portal.</a:t>
            </a:r>
            <a:endParaRPr sz="1400" dirty="0">
              <a:solidFill>
                <a:schemeClr val="dk2"/>
              </a:solidFill>
              <a:highlight>
                <a:schemeClr val="lt2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</a:pPr>
            <a:r>
              <a:rPr lang="en" sz="1400" dirty="0">
                <a:solidFill>
                  <a:schemeClr val="dk2"/>
                </a:solidFill>
                <a:highlight>
                  <a:schemeClr val="lt2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Through combining real-time AI triage with safe doctor-to-doctor consultation, EdgeCare makes healthcare delivery faster, safer, and more accessible to everyone.</a:t>
            </a:r>
            <a:endParaRPr sz="1400" dirty="0">
              <a:solidFill>
                <a:schemeClr val="dk2"/>
              </a:solidFill>
              <a:highlight>
                <a:schemeClr val="lt2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727650" y="51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Problem Statement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49" y="1594462"/>
            <a:ext cx="2736450" cy="24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2822400" y="1356325"/>
            <a:ext cx="6165600" cy="33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chemeClr val="dk2"/>
                </a:solidFill>
                <a:highlight>
                  <a:schemeClr val="lt2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Patients can't rapidly estimate symptom severity and suspect online assessments on grounds of privacy, leading to delayed treatment, while clinics waste capacity on non-emergency cases that pre-screening would have screened out.</a:t>
            </a:r>
            <a:endParaRPr sz="1400" dirty="0">
              <a:solidFill>
                <a:schemeClr val="dk2"/>
              </a:solidFill>
              <a:highlight>
                <a:schemeClr val="lt2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chemeClr val="dk2"/>
                </a:solidFill>
                <a:highlight>
                  <a:schemeClr val="lt2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Physicians/Doctors have significant inefficiencies in patient flow. They spend most of their time with patients who are marginal or non-emergency and ought to have been pre-screened, robbing time from more critical patients.</a:t>
            </a:r>
            <a:endParaRPr sz="1400" dirty="0">
              <a:solidFill>
                <a:schemeClr val="dk2"/>
              </a:solidFill>
              <a:highlight>
                <a:schemeClr val="lt2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chemeClr val="dk2"/>
                </a:solidFill>
                <a:highlight>
                  <a:schemeClr val="lt2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The existing procedure of ascertaining whether a patient should be treated medically has certain inefficiencies and flaws. Patients are reluctant to visit a physician because they are unsure about the severity of their symptoms. This leads to more serious ailments receiving hospitalization or even postponed treatment of serious conditions.</a:t>
            </a: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endParaRPr lang="en" sz="1400" dirty="0">
              <a:solidFill>
                <a:schemeClr val="dk2"/>
              </a:solidFill>
              <a:highlight>
                <a:schemeClr val="lt2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endParaRPr lang="en" sz="1400" dirty="0">
              <a:solidFill>
                <a:schemeClr val="dk2"/>
              </a:solidFill>
              <a:highlight>
                <a:schemeClr val="lt2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endParaRPr lang="en" sz="1400" dirty="0">
              <a:solidFill>
                <a:schemeClr val="dk2"/>
              </a:solidFill>
              <a:highlight>
                <a:schemeClr val="lt2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endParaRPr lang="en" sz="1400" dirty="0">
              <a:solidFill>
                <a:schemeClr val="dk2"/>
              </a:solidFill>
              <a:highlight>
                <a:schemeClr val="lt2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endParaRPr lang="en" sz="1400" dirty="0">
              <a:solidFill>
                <a:schemeClr val="dk2"/>
              </a:solidFill>
              <a:highlight>
                <a:schemeClr val="lt2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 sz="1400" dirty="0">
              <a:solidFill>
                <a:schemeClr val="dk2"/>
              </a:solidFill>
              <a:highlight>
                <a:schemeClr val="lt2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dk2"/>
              </a:solidFill>
              <a:highlight>
                <a:schemeClr val="lt2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0BBA-E9BE-5AE2-266A-793D235E6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803525"/>
            <a:ext cx="7688700" cy="535200"/>
          </a:xfrm>
        </p:spPr>
        <p:txBody>
          <a:bodyPr>
            <a:normAutofit/>
          </a:bodyPr>
          <a:lstStyle/>
          <a:p>
            <a:r>
              <a:rPr lang="en-US" sz="2000" dirty="0" err="1"/>
              <a:t>UseCases</a:t>
            </a: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78874-2875-3B85-E0F4-A15B2DEB3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49" y="1543675"/>
            <a:ext cx="7918329" cy="3003831"/>
          </a:xfrm>
        </p:spPr>
        <p:txBody>
          <a:bodyPr>
            <a:normAutofit fontScale="92500" lnSpcReduction="20000"/>
          </a:bodyPr>
          <a:lstStyle/>
          <a:p>
            <a:pPr marL="488950" indent="-342900">
              <a:buAutoNum type="arabicPeriod"/>
            </a:pPr>
            <a:r>
              <a:rPr lang="en-US" sz="1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Validate Required Fields – Ensures completeness before submission.</a:t>
            </a:r>
          </a:p>
          <a:p>
            <a:pPr marL="488950" indent="-342900">
              <a:buAutoNum type="arabicPeriod"/>
            </a:pPr>
            <a:r>
              <a:rPr lang="en-US" sz="1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 Symptoms/Photos – Secure input + instant confirmation.</a:t>
            </a:r>
          </a:p>
          <a:p>
            <a:pPr marL="488950" indent="-342900">
              <a:buAutoNum type="arabicPeriod"/>
            </a:pPr>
            <a:r>
              <a:rPr lang="en-US" sz="1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 Image – Auto resize/compress for faster AI triage.</a:t>
            </a:r>
          </a:p>
          <a:p>
            <a:pPr marL="488950" indent="-342900">
              <a:buFont typeface="Lato"/>
              <a:buAutoNum type="arabicPeriod"/>
            </a:pPr>
            <a:r>
              <a:rPr lang="en-US" sz="1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Clear Error Messages – Simple feedback; no data loss.</a:t>
            </a:r>
          </a:p>
          <a:p>
            <a:pPr marL="488950" indent="-342900">
              <a:buFont typeface="Lato"/>
              <a:buAutoNum type="arabicPeriod"/>
            </a:pPr>
            <a:r>
              <a:rPr lang="en-US" sz="1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Triage Results – Latest severity score + steps.</a:t>
            </a:r>
          </a:p>
          <a:p>
            <a:pPr marL="488950" indent="-342900">
              <a:buFont typeface="Lato"/>
              <a:buAutoNum type="arabicPeriod"/>
            </a:pPr>
            <a:r>
              <a:rPr lang="en-US" sz="1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Emergency Contacts – Quick access during high‑risk alerts.</a:t>
            </a:r>
          </a:p>
          <a:p>
            <a:pPr marL="488950" indent="-342900">
              <a:buFont typeface="Lato"/>
              <a:buAutoNum type="arabicPeriod"/>
            </a:pPr>
            <a:r>
              <a:rPr lang="en-US" sz="1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Session Timeout – Auto logout for privacy.</a:t>
            </a:r>
          </a:p>
          <a:p>
            <a:pPr marL="488950" indent="-342900">
              <a:buFont typeface="Lato"/>
              <a:buAutoNum type="arabicPeriod"/>
            </a:pPr>
            <a:r>
              <a:rPr lang="en-US" sz="1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 Audit Log – Full trace with timestamps &amp; roles.</a:t>
            </a:r>
          </a:p>
          <a:p>
            <a:pPr marL="488950" indent="-342900">
              <a:buFont typeface="Lato"/>
              <a:buAutoNum type="arabicPeriod"/>
            </a:pPr>
            <a:r>
              <a:rPr lang="en-US" sz="1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Role‑Based Access – Strict patient/doctor data separation.</a:t>
            </a:r>
          </a:p>
          <a:p>
            <a:pPr marL="488950" indent="-342900">
              <a:buFont typeface="Lato"/>
              <a:buAutoNum type="arabicPeriod"/>
            </a:pPr>
            <a:r>
              <a:rPr lang="en-US" sz="1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 Questionnaire – Real‑time dynamic follow‑ups.</a:t>
            </a:r>
          </a:p>
          <a:p>
            <a:pPr marL="488950" indent="-342900">
              <a:buFont typeface="Lato"/>
              <a:buAutoNum type="arabicPeriod"/>
            </a:pPr>
            <a:r>
              <a:rPr lang="en-US" sz="1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 Dashboard – Key AI insights &amp; summaries.</a:t>
            </a:r>
          </a:p>
          <a:p>
            <a:pPr marL="488950" indent="-342900">
              <a:buFont typeface="Lato"/>
              <a:buAutoNum type="arabicPeriod"/>
            </a:pPr>
            <a:r>
              <a:rPr lang="en-US" sz="1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Selective Data Export – Filtered, secure data export.</a:t>
            </a:r>
          </a:p>
          <a:p>
            <a:pPr marL="488950" indent="-342900">
              <a:buFont typeface="Lato"/>
              <a:buAutoNum type="arabicPeriod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Regional Customization – Region‑specific medical questions.</a:t>
            </a:r>
          </a:p>
          <a:p>
            <a:pPr marL="146050" indent="0">
              <a:buNone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8950" indent="-342900">
              <a:buFont typeface="Lato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8950" indent="-342900">
              <a:buFont typeface="Lato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8950" indent="-342900">
              <a:buFont typeface="Lato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8950" indent="-342900">
              <a:buFont typeface="Lato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8950" indent="-342900"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05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69736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 idx="4294967295"/>
          </p:nvPr>
        </p:nvSpPr>
        <p:spPr>
          <a:xfrm>
            <a:off x="0" y="4691875"/>
            <a:ext cx="2280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</p:txBody>
      </p:sp>
      <p:pic>
        <p:nvPicPr>
          <p:cNvPr id="160" name="Google Shape;160;p23" title="ChatGPT Image Oct 19, 2025, 09_00_0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25" y="152400"/>
            <a:ext cx="334737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800" y="152400"/>
            <a:ext cx="5296801" cy="42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727650" y="505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105075" y="1344075"/>
            <a:ext cx="5688000" cy="3544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5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2"/>
                </a:solidFill>
                <a:highlight>
                  <a:schemeClr val="lt2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Should - </a:t>
            </a:r>
            <a:endParaRPr sz="1400" dirty="0">
              <a:solidFill>
                <a:schemeClr val="dk2"/>
              </a:solidFill>
              <a:highlight>
                <a:schemeClr val="lt2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17500" algn="l" rtl="0">
              <a:lnSpc>
                <a:spcPct val="125000"/>
              </a:lnSpc>
              <a:spcBef>
                <a:spcPts val="1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chemeClr val="dk2"/>
                </a:solidFill>
                <a:highlight>
                  <a:schemeClr val="lt2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Adaptive questionnaires based on patient responses</a:t>
            </a:r>
            <a:endParaRPr sz="1400" dirty="0">
              <a:solidFill>
                <a:schemeClr val="dk2"/>
              </a:solidFill>
              <a:highlight>
                <a:schemeClr val="lt2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chemeClr val="dk2"/>
                </a:solidFill>
                <a:highlight>
                  <a:schemeClr val="lt2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Personalized health dashboards with key metrics</a:t>
            </a:r>
            <a:endParaRPr sz="1400" dirty="0">
              <a:solidFill>
                <a:schemeClr val="dk2"/>
              </a:solidFill>
              <a:highlight>
                <a:schemeClr val="lt2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chemeClr val="dk2"/>
                </a:solidFill>
                <a:highlight>
                  <a:schemeClr val="lt2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Selective data export (e.g., AI vs doctor reports)</a:t>
            </a:r>
            <a:endParaRPr sz="1400" dirty="0">
              <a:solidFill>
                <a:schemeClr val="dk2"/>
              </a:solidFill>
              <a:highlight>
                <a:schemeClr val="lt2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chemeClr val="dk2"/>
                </a:solidFill>
                <a:highlight>
                  <a:schemeClr val="lt2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Regional customization of medical questions</a:t>
            </a:r>
            <a:endParaRPr sz="1400" dirty="0">
              <a:solidFill>
                <a:schemeClr val="dk2"/>
              </a:solidFill>
              <a:highlight>
                <a:schemeClr val="lt2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l" rtl="0">
              <a:lnSpc>
                <a:spcPct val="125000"/>
              </a:lnSpc>
              <a:spcBef>
                <a:spcPts val="150"/>
              </a:spcBef>
              <a:spcAft>
                <a:spcPts val="0"/>
              </a:spcAft>
              <a:buNone/>
            </a:pPr>
            <a:endParaRPr sz="1400" dirty="0">
              <a:solidFill>
                <a:schemeClr val="dk2"/>
              </a:solidFill>
              <a:highlight>
                <a:schemeClr val="lt2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l" rtl="0">
              <a:lnSpc>
                <a:spcPct val="125000"/>
              </a:lnSpc>
              <a:spcBef>
                <a:spcPts val="15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2"/>
                </a:solidFill>
                <a:highlight>
                  <a:schemeClr val="lt2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Shall -</a:t>
            </a:r>
            <a:endParaRPr sz="1400" dirty="0">
              <a:solidFill>
                <a:schemeClr val="dk2"/>
              </a:solidFill>
              <a:highlight>
                <a:schemeClr val="lt2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17500" algn="l" rtl="0">
              <a:lnSpc>
                <a:spcPct val="125000"/>
              </a:lnSpc>
              <a:spcBef>
                <a:spcPts val="1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chemeClr val="dk2"/>
                </a:solidFill>
                <a:highlight>
                  <a:schemeClr val="lt2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Patients can update demographic info (e.g., age, allergies, conditions)</a:t>
            </a:r>
            <a:endParaRPr sz="1400" dirty="0">
              <a:solidFill>
                <a:schemeClr val="dk2"/>
              </a:solidFill>
              <a:highlight>
                <a:schemeClr val="lt2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chemeClr val="dk2"/>
                </a:solidFill>
                <a:highlight>
                  <a:schemeClr val="lt2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Instant confirmation after submitting symptoms or images</a:t>
            </a:r>
            <a:endParaRPr sz="1400" dirty="0">
              <a:solidFill>
                <a:schemeClr val="dk2"/>
              </a:solidFill>
              <a:highlight>
                <a:schemeClr val="lt2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chemeClr val="dk2"/>
                </a:solidFill>
                <a:highlight>
                  <a:schemeClr val="lt2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View latest triage results before session ends</a:t>
            </a:r>
            <a:endParaRPr sz="1400" dirty="0">
              <a:solidFill>
                <a:schemeClr val="dk2"/>
              </a:solidFill>
              <a:highlight>
                <a:schemeClr val="lt2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chemeClr val="dk2"/>
                </a:solidFill>
                <a:highlight>
                  <a:schemeClr val="lt2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Emergency contact access when risky symptoms are detected</a:t>
            </a:r>
            <a:endParaRPr sz="1400" dirty="0">
              <a:solidFill>
                <a:schemeClr val="dk2"/>
              </a:solidFill>
              <a:highlight>
                <a:schemeClr val="lt2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chemeClr val="dk2"/>
                </a:solidFill>
                <a:highlight>
                  <a:schemeClr val="lt2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Auto logoff after inactivity to protect privacy</a:t>
            </a:r>
            <a:endParaRPr sz="1400" dirty="0">
              <a:solidFill>
                <a:schemeClr val="dk2"/>
              </a:solidFill>
              <a:highlight>
                <a:schemeClr val="lt2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3075" y="1455325"/>
            <a:ext cx="3107426" cy="21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729450" y="4900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- Functional Requirements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391625" y="1270350"/>
            <a:ext cx="5243100" cy="3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2"/>
                </a:solidFill>
                <a:highlight>
                  <a:schemeClr val="lt2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Performance - </a:t>
            </a:r>
            <a:r>
              <a:rPr lang="en" sz="1400" dirty="0">
                <a:solidFill>
                  <a:schemeClr val="dk2"/>
                </a:solidFill>
                <a:highlight>
                  <a:schemeClr val="lt2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process uploaded images and symptom data, load interfaces and render results</a:t>
            </a:r>
            <a:endParaRPr sz="1400" dirty="0">
              <a:solidFill>
                <a:schemeClr val="dk2"/>
              </a:solidFill>
              <a:highlight>
                <a:schemeClr val="lt2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dk2"/>
              </a:solidFill>
              <a:highlight>
                <a:schemeClr val="lt2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2"/>
                </a:solidFill>
                <a:highlight>
                  <a:schemeClr val="lt2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Security - </a:t>
            </a:r>
            <a:r>
              <a:rPr lang="en" sz="1400" dirty="0">
                <a:solidFill>
                  <a:schemeClr val="dk2"/>
                </a:solidFill>
                <a:highlight>
                  <a:schemeClr val="lt2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Advanced Encryption Standard-256 encryption and securely transmitted using Transport Layer Security 1.3.</a:t>
            </a:r>
            <a:endParaRPr sz="1400" dirty="0">
              <a:solidFill>
                <a:schemeClr val="dk2"/>
              </a:solidFill>
              <a:highlight>
                <a:schemeClr val="lt2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dk2"/>
              </a:solidFill>
              <a:highlight>
                <a:schemeClr val="lt2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2"/>
                </a:solidFill>
                <a:highlight>
                  <a:schemeClr val="lt2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Stability &amp; Reliability - </a:t>
            </a:r>
            <a:r>
              <a:rPr lang="en" sz="1400" dirty="0">
                <a:solidFill>
                  <a:schemeClr val="dk2"/>
                </a:solidFill>
                <a:highlight>
                  <a:schemeClr val="lt2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support zero loss of data for continuous or completed triage cases.</a:t>
            </a:r>
            <a:endParaRPr sz="1400" dirty="0">
              <a:solidFill>
                <a:schemeClr val="dk2"/>
              </a:solidFill>
              <a:highlight>
                <a:schemeClr val="lt2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dk2"/>
              </a:solidFill>
              <a:highlight>
                <a:schemeClr val="lt2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2"/>
                </a:solidFill>
                <a:highlight>
                  <a:schemeClr val="lt2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Availability - </a:t>
            </a:r>
            <a:r>
              <a:rPr lang="en" sz="1400" dirty="0">
                <a:solidFill>
                  <a:schemeClr val="dk2"/>
                </a:solidFill>
                <a:highlight>
                  <a:schemeClr val="lt2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view initial diagnoses and view precautionary measures.</a:t>
            </a:r>
            <a:endParaRPr sz="1400" dirty="0">
              <a:solidFill>
                <a:schemeClr val="dk2"/>
              </a:solidFill>
              <a:highlight>
                <a:schemeClr val="lt2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dk2"/>
              </a:solidFill>
              <a:highlight>
                <a:schemeClr val="lt2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2"/>
                </a:solidFill>
                <a:highlight>
                  <a:schemeClr val="lt2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Usability - </a:t>
            </a:r>
            <a:r>
              <a:rPr lang="en" sz="1400" dirty="0">
                <a:solidFill>
                  <a:schemeClr val="dk2"/>
                </a:solidFill>
                <a:highlight>
                  <a:schemeClr val="lt2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Results, reminders, and advice must be presented in clear, actionable language.</a:t>
            </a:r>
            <a:endParaRPr sz="1400" dirty="0">
              <a:solidFill>
                <a:schemeClr val="dk2"/>
              </a:solidFill>
              <a:highlight>
                <a:schemeClr val="lt2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dk2"/>
              </a:solidFill>
              <a:highlight>
                <a:schemeClr val="lt2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2"/>
                </a:solidFill>
                <a:highlight>
                  <a:schemeClr val="lt2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Scalability - </a:t>
            </a:r>
            <a:r>
              <a:rPr lang="en" sz="1400" dirty="0">
                <a:solidFill>
                  <a:schemeClr val="dk2"/>
                </a:solidFill>
                <a:highlight>
                  <a:schemeClr val="lt2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support multiple users with less  degradation.</a:t>
            </a:r>
            <a:endParaRPr sz="1400" dirty="0">
              <a:solidFill>
                <a:schemeClr val="dk2"/>
              </a:solidFill>
              <a:highlight>
                <a:schemeClr val="lt2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650" y="1841050"/>
            <a:ext cx="3164875" cy="20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CCE52-502C-93FD-8E71-187C696BA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596" y="481694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 /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587C8-DAD7-66E1-CD5C-C9FB66502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50" y="1360416"/>
            <a:ext cx="7124593" cy="3301390"/>
          </a:xfrm>
        </p:spPr>
        <p:txBody>
          <a:bodyPr>
            <a:normAutofit fontScale="25000" lnSpcReduction="20000"/>
          </a:bodyPr>
          <a:lstStyle/>
          <a:p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Layer (Frontends)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15950" lvl="1" indent="0">
              <a:buNone/>
            </a:pPr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Mobile app for patients (Android / iOS).</a:t>
            </a:r>
          </a:p>
          <a:p>
            <a:pPr marL="615950" lvl="1" indent="0">
              <a:buNone/>
            </a:pPr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Web portal for doctors and admin users.</a:t>
            </a:r>
          </a:p>
          <a:p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Triage Layer (On-Device + Service)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15950" lvl="1" indent="0">
              <a:buNone/>
            </a:pPr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On-device AI model (rash image classification + severity scoring).</a:t>
            </a:r>
          </a:p>
          <a:p>
            <a:pPr marL="615950" lvl="1" indent="0">
              <a:buNone/>
            </a:pPr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Pre-processing (resize, normalize, compress image).</a:t>
            </a:r>
          </a:p>
          <a:p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/ API Layer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15950" lvl="1" indent="0">
              <a:buNone/>
            </a:pPr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RESTful APIs for case management, triage results, user profiles.</a:t>
            </a:r>
          </a:p>
          <a:p>
            <a:pPr marL="615950" lvl="1" indent="0">
              <a:buNone/>
            </a:pPr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Authentication &amp; authorization (patients vs doctors).</a:t>
            </a:r>
          </a:p>
          <a:p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&amp; Persistence Layer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15950" lvl="1" indent="0">
              <a:buNone/>
            </a:pPr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Relational database for users, cases, triage history, audit logs.</a:t>
            </a:r>
          </a:p>
          <a:p>
            <a:pPr marL="615950" lvl="1" indent="0">
              <a:buNone/>
            </a:pPr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Encrypted storage for sensitive fields and image metadata.</a:t>
            </a:r>
          </a:p>
          <a:p>
            <a:r>
              <a:rPr lang="en-US" sz="5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Cross-Cutting Services</a:t>
            </a:r>
            <a:endParaRPr lang="en-US" sz="5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15950" lvl="1" indent="0">
              <a:buNone/>
            </a:pPr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Audit logging service (append-only logs).</a:t>
            </a:r>
          </a:p>
          <a:p>
            <a:pPr marL="615950" lvl="1" indent="0">
              <a:buNone/>
            </a:pPr>
            <a:r>
              <a:rPr lang="en-US" sz="5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Monitoring, metrics, and error logging.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99830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treamline">
    <a:dk1>
      <a:srgbClr val="1A9988"/>
    </a:dk1>
    <a:lt1>
      <a:srgbClr val="FFFFFF"/>
    </a:lt1>
    <a:dk2>
      <a:srgbClr val="1A1A1A"/>
    </a:dk2>
    <a:lt2>
      <a:srgbClr val="E9EDEE"/>
    </a:lt2>
    <a:accent1>
      <a:srgbClr val="595959"/>
    </a:accent1>
    <a:accent2>
      <a:srgbClr val="6AA4C8"/>
    </a:accent2>
    <a:accent3>
      <a:srgbClr val="EB5600"/>
    </a:accent3>
    <a:accent4>
      <a:srgbClr val="A2FFE8"/>
    </a:accent4>
    <a:accent5>
      <a:srgbClr val="1C3678"/>
    </a:accent5>
    <a:accent6>
      <a:srgbClr val="FFB8A2"/>
    </a:accent6>
    <a:hlink>
      <a:srgbClr val="1C3678"/>
    </a:hlink>
    <a:folHlink>
      <a:srgbClr val="1C3678"/>
    </a:folHlink>
  </a:clrScheme>
</a:themeOverride>
</file>

<file path=ppt/theme/themeOverride10.xml><?xml version="1.0" encoding="utf-8"?>
<a:themeOverride xmlns:a="http://schemas.openxmlformats.org/drawingml/2006/main">
  <a:clrScheme name="Streamline">
    <a:dk1>
      <a:srgbClr val="1A9988"/>
    </a:dk1>
    <a:lt1>
      <a:srgbClr val="FFFFFF"/>
    </a:lt1>
    <a:dk2>
      <a:srgbClr val="1A1A1A"/>
    </a:dk2>
    <a:lt2>
      <a:srgbClr val="E9EDEE"/>
    </a:lt2>
    <a:accent1>
      <a:srgbClr val="595959"/>
    </a:accent1>
    <a:accent2>
      <a:srgbClr val="6AA4C8"/>
    </a:accent2>
    <a:accent3>
      <a:srgbClr val="EB5600"/>
    </a:accent3>
    <a:accent4>
      <a:srgbClr val="A2FFE8"/>
    </a:accent4>
    <a:accent5>
      <a:srgbClr val="1C3678"/>
    </a:accent5>
    <a:accent6>
      <a:srgbClr val="FFB8A2"/>
    </a:accent6>
    <a:hlink>
      <a:srgbClr val="1C3678"/>
    </a:hlink>
    <a:folHlink>
      <a:srgbClr val="1C3678"/>
    </a:folHlink>
  </a:clrScheme>
</a:themeOverride>
</file>

<file path=ppt/theme/themeOverride11.xml><?xml version="1.0" encoding="utf-8"?>
<a:themeOverride xmlns:a="http://schemas.openxmlformats.org/drawingml/2006/main">
  <a:clrScheme name="Streamline">
    <a:dk1>
      <a:srgbClr val="1A9988"/>
    </a:dk1>
    <a:lt1>
      <a:srgbClr val="FFFFFF"/>
    </a:lt1>
    <a:dk2>
      <a:srgbClr val="1A1A1A"/>
    </a:dk2>
    <a:lt2>
      <a:srgbClr val="E9EDEE"/>
    </a:lt2>
    <a:accent1>
      <a:srgbClr val="595959"/>
    </a:accent1>
    <a:accent2>
      <a:srgbClr val="6AA4C8"/>
    </a:accent2>
    <a:accent3>
      <a:srgbClr val="EB5600"/>
    </a:accent3>
    <a:accent4>
      <a:srgbClr val="A2FFE8"/>
    </a:accent4>
    <a:accent5>
      <a:srgbClr val="1C3678"/>
    </a:accent5>
    <a:accent6>
      <a:srgbClr val="FFB8A2"/>
    </a:accent6>
    <a:hlink>
      <a:srgbClr val="1C3678"/>
    </a:hlink>
    <a:folHlink>
      <a:srgbClr val="1C3678"/>
    </a:folHlink>
  </a:clrScheme>
</a:themeOverride>
</file>

<file path=ppt/theme/themeOverride12.xml><?xml version="1.0" encoding="utf-8"?>
<a:themeOverride xmlns:a="http://schemas.openxmlformats.org/drawingml/2006/main">
  <a:clrScheme name="Streamline">
    <a:dk1>
      <a:srgbClr val="1A9988"/>
    </a:dk1>
    <a:lt1>
      <a:srgbClr val="FFFFFF"/>
    </a:lt1>
    <a:dk2>
      <a:srgbClr val="1A1A1A"/>
    </a:dk2>
    <a:lt2>
      <a:srgbClr val="E9EDEE"/>
    </a:lt2>
    <a:accent1>
      <a:srgbClr val="595959"/>
    </a:accent1>
    <a:accent2>
      <a:srgbClr val="6AA4C8"/>
    </a:accent2>
    <a:accent3>
      <a:srgbClr val="EB5600"/>
    </a:accent3>
    <a:accent4>
      <a:srgbClr val="A2FFE8"/>
    </a:accent4>
    <a:accent5>
      <a:srgbClr val="1C3678"/>
    </a:accent5>
    <a:accent6>
      <a:srgbClr val="FFB8A2"/>
    </a:accent6>
    <a:hlink>
      <a:srgbClr val="1C3678"/>
    </a:hlink>
    <a:folHlink>
      <a:srgbClr val="1C3678"/>
    </a:folHlink>
  </a:clrScheme>
</a:themeOverride>
</file>

<file path=ppt/theme/themeOverride13.xml><?xml version="1.0" encoding="utf-8"?>
<a:themeOverride xmlns:a="http://schemas.openxmlformats.org/drawingml/2006/main">
  <a:clrScheme name="Streamline">
    <a:dk1>
      <a:srgbClr val="1A9988"/>
    </a:dk1>
    <a:lt1>
      <a:srgbClr val="FFFFFF"/>
    </a:lt1>
    <a:dk2>
      <a:srgbClr val="1A1A1A"/>
    </a:dk2>
    <a:lt2>
      <a:srgbClr val="E9EDEE"/>
    </a:lt2>
    <a:accent1>
      <a:srgbClr val="595959"/>
    </a:accent1>
    <a:accent2>
      <a:srgbClr val="6AA4C8"/>
    </a:accent2>
    <a:accent3>
      <a:srgbClr val="EB5600"/>
    </a:accent3>
    <a:accent4>
      <a:srgbClr val="A2FFE8"/>
    </a:accent4>
    <a:accent5>
      <a:srgbClr val="1C3678"/>
    </a:accent5>
    <a:accent6>
      <a:srgbClr val="FFB8A2"/>
    </a:accent6>
    <a:hlink>
      <a:srgbClr val="1C3678"/>
    </a:hlink>
    <a:folHlink>
      <a:srgbClr val="1C3678"/>
    </a:folHlink>
  </a:clrScheme>
</a:themeOverride>
</file>

<file path=ppt/theme/themeOverride2.xml><?xml version="1.0" encoding="utf-8"?>
<a:themeOverride xmlns:a="http://schemas.openxmlformats.org/drawingml/2006/main">
  <a:clrScheme name="Streamline">
    <a:dk1>
      <a:srgbClr val="1A9988"/>
    </a:dk1>
    <a:lt1>
      <a:srgbClr val="FFFFFF"/>
    </a:lt1>
    <a:dk2>
      <a:srgbClr val="1A1A1A"/>
    </a:dk2>
    <a:lt2>
      <a:srgbClr val="E9EDEE"/>
    </a:lt2>
    <a:accent1>
      <a:srgbClr val="595959"/>
    </a:accent1>
    <a:accent2>
      <a:srgbClr val="6AA4C8"/>
    </a:accent2>
    <a:accent3>
      <a:srgbClr val="EB5600"/>
    </a:accent3>
    <a:accent4>
      <a:srgbClr val="A2FFE8"/>
    </a:accent4>
    <a:accent5>
      <a:srgbClr val="1C3678"/>
    </a:accent5>
    <a:accent6>
      <a:srgbClr val="FFB8A2"/>
    </a:accent6>
    <a:hlink>
      <a:srgbClr val="1C3678"/>
    </a:hlink>
    <a:folHlink>
      <a:srgbClr val="1C3678"/>
    </a:folHlink>
  </a:clrScheme>
</a:themeOverride>
</file>

<file path=ppt/theme/themeOverride3.xml><?xml version="1.0" encoding="utf-8"?>
<a:themeOverride xmlns:a="http://schemas.openxmlformats.org/drawingml/2006/main">
  <a:clrScheme name="Streamline">
    <a:dk1>
      <a:srgbClr val="1A9988"/>
    </a:dk1>
    <a:lt1>
      <a:srgbClr val="FFFFFF"/>
    </a:lt1>
    <a:dk2>
      <a:srgbClr val="1A1A1A"/>
    </a:dk2>
    <a:lt2>
      <a:srgbClr val="E9EDEE"/>
    </a:lt2>
    <a:accent1>
      <a:srgbClr val="595959"/>
    </a:accent1>
    <a:accent2>
      <a:srgbClr val="6AA4C8"/>
    </a:accent2>
    <a:accent3>
      <a:srgbClr val="EB5600"/>
    </a:accent3>
    <a:accent4>
      <a:srgbClr val="A2FFE8"/>
    </a:accent4>
    <a:accent5>
      <a:srgbClr val="1C3678"/>
    </a:accent5>
    <a:accent6>
      <a:srgbClr val="FFB8A2"/>
    </a:accent6>
    <a:hlink>
      <a:srgbClr val="1C3678"/>
    </a:hlink>
    <a:folHlink>
      <a:srgbClr val="1C3678"/>
    </a:folHlink>
  </a:clrScheme>
</a:themeOverride>
</file>

<file path=ppt/theme/themeOverride4.xml><?xml version="1.0" encoding="utf-8"?>
<a:themeOverride xmlns:a="http://schemas.openxmlformats.org/drawingml/2006/main">
  <a:clrScheme name="Streamline">
    <a:dk1>
      <a:srgbClr val="1A9988"/>
    </a:dk1>
    <a:lt1>
      <a:srgbClr val="FFFFFF"/>
    </a:lt1>
    <a:dk2>
      <a:srgbClr val="1A1A1A"/>
    </a:dk2>
    <a:lt2>
      <a:srgbClr val="E9EDEE"/>
    </a:lt2>
    <a:accent1>
      <a:srgbClr val="595959"/>
    </a:accent1>
    <a:accent2>
      <a:srgbClr val="6AA4C8"/>
    </a:accent2>
    <a:accent3>
      <a:srgbClr val="EB5600"/>
    </a:accent3>
    <a:accent4>
      <a:srgbClr val="A2FFE8"/>
    </a:accent4>
    <a:accent5>
      <a:srgbClr val="1C3678"/>
    </a:accent5>
    <a:accent6>
      <a:srgbClr val="FFB8A2"/>
    </a:accent6>
    <a:hlink>
      <a:srgbClr val="1C3678"/>
    </a:hlink>
    <a:folHlink>
      <a:srgbClr val="1C3678"/>
    </a:folHlink>
  </a:clrScheme>
</a:themeOverride>
</file>

<file path=ppt/theme/themeOverride5.xml><?xml version="1.0" encoding="utf-8"?>
<a:themeOverride xmlns:a="http://schemas.openxmlformats.org/drawingml/2006/main">
  <a:clrScheme name="Streamline">
    <a:dk1>
      <a:srgbClr val="1A9988"/>
    </a:dk1>
    <a:lt1>
      <a:srgbClr val="FFFFFF"/>
    </a:lt1>
    <a:dk2>
      <a:srgbClr val="1A1A1A"/>
    </a:dk2>
    <a:lt2>
      <a:srgbClr val="E9EDEE"/>
    </a:lt2>
    <a:accent1>
      <a:srgbClr val="595959"/>
    </a:accent1>
    <a:accent2>
      <a:srgbClr val="6AA4C8"/>
    </a:accent2>
    <a:accent3>
      <a:srgbClr val="EB5600"/>
    </a:accent3>
    <a:accent4>
      <a:srgbClr val="A2FFE8"/>
    </a:accent4>
    <a:accent5>
      <a:srgbClr val="1C3678"/>
    </a:accent5>
    <a:accent6>
      <a:srgbClr val="FFB8A2"/>
    </a:accent6>
    <a:hlink>
      <a:srgbClr val="1C3678"/>
    </a:hlink>
    <a:folHlink>
      <a:srgbClr val="1C3678"/>
    </a:folHlink>
  </a:clrScheme>
</a:themeOverride>
</file>

<file path=ppt/theme/themeOverride6.xml><?xml version="1.0" encoding="utf-8"?>
<a:themeOverride xmlns:a="http://schemas.openxmlformats.org/drawingml/2006/main">
  <a:clrScheme name="Streamline">
    <a:dk1>
      <a:srgbClr val="1A9988"/>
    </a:dk1>
    <a:lt1>
      <a:srgbClr val="FFFFFF"/>
    </a:lt1>
    <a:dk2>
      <a:srgbClr val="1A1A1A"/>
    </a:dk2>
    <a:lt2>
      <a:srgbClr val="E9EDEE"/>
    </a:lt2>
    <a:accent1>
      <a:srgbClr val="595959"/>
    </a:accent1>
    <a:accent2>
      <a:srgbClr val="6AA4C8"/>
    </a:accent2>
    <a:accent3>
      <a:srgbClr val="EB5600"/>
    </a:accent3>
    <a:accent4>
      <a:srgbClr val="A2FFE8"/>
    </a:accent4>
    <a:accent5>
      <a:srgbClr val="1C3678"/>
    </a:accent5>
    <a:accent6>
      <a:srgbClr val="FFB8A2"/>
    </a:accent6>
    <a:hlink>
      <a:srgbClr val="1C3678"/>
    </a:hlink>
    <a:folHlink>
      <a:srgbClr val="1C3678"/>
    </a:folHlink>
  </a:clrScheme>
</a:themeOverride>
</file>

<file path=ppt/theme/themeOverride7.xml><?xml version="1.0" encoding="utf-8"?>
<a:themeOverride xmlns:a="http://schemas.openxmlformats.org/drawingml/2006/main">
  <a:clrScheme name="Streamline">
    <a:dk1>
      <a:srgbClr val="1A9988"/>
    </a:dk1>
    <a:lt1>
      <a:srgbClr val="FFFFFF"/>
    </a:lt1>
    <a:dk2>
      <a:srgbClr val="1A1A1A"/>
    </a:dk2>
    <a:lt2>
      <a:srgbClr val="E9EDEE"/>
    </a:lt2>
    <a:accent1>
      <a:srgbClr val="595959"/>
    </a:accent1>
    <a:accent2>
      <a:srgbClr val="6AA4C8"/>
    </a:accent2>
    <a:accent3>
      <a:srgbClr val="EB5600"/>
    </a:accent3>
    <a:accent4>
      <a:srgbClr val="A2FFE8"/>
    </a:accent4>
    <a:accent5>
      <a:srgbClr val="1C3678"/>
    </a:accent5>
    <a:accent6>
      <a:srgbClr val="FFB8A2"/>
    </a:accent6>
    <a:hlink>
      <a:srgbClr val="1C3678"/>
    </a:hlink>
    <a:folHlink>
      <a:srgbClr val="1C3678"/>
    </a:folHlink>
  </a:clrScheme>
</a:themeOverride>
</file>

<file path=ppt/theme/themeOverride8.xml><?xml version="1.0" encoding="utf-8"?>
<a:themeOverride xmlns:a="http://schemas.openxmlformats.org/drawingml/2006/main">
  <a:clrScheme name="Streamline">
    <a:dk1>
      <a:srgbClr val="1A9988"/>
    </a:dk1>
    <a:lt1>
      <a:srgbClr val="FFFFFF"/>
    </a:lt1>
    <a:dk2>
      <a:srgbClr val="1A1A1A"/>
    </a:dk2>
    <a:lt2>
      <a:srgbClr val="E9EDEE"/>
    </a:lt2>
    <a:accent1>
      <a:srgbClr val="595959"/>
    </a:accent1>
    <a:accent2>
      <a:srgbClr val="6AA4C8"/>
    </a:accent2>
    <a:accent3>
      <a:srgbClr val="EB5600"/>
    </a:accent3>
    <a:accent4>
      <a:srgbClr val="A2FFE8"/>
    </a:accent4>
    <a:accent5>
      <a:srgbClr val="1C3678"/>
    </a:accent5>
    <a:accent6>
      <a:srgbClr val="FFB8A2"/>
    </a:accent6>
    <a:hlink>
      <a:srgbClr val="1C3678"/>
    </a:hlink>
    <a:folHlink>
      <a:srgbClr val="1C3678"/>
    </a:folHlink>
  </a:clrScheme>
</a:themeOverride>
</file>

<file path=ppt/theme/themeOverride9.xml><?xml version="1.0" encoding="utf-8"?>
<a:themeOverride xmlns:a="http://schemas.openxmlformats.org/drawingml/2006/main">
  <a:clrScheme name="Streamline">
    <a:dk1>
      <a:srgbClr val="1A9988"/>
    </a:dk1>
    <a:lt1>
      <a:srgbClr val="FFFFFF"/>
    </a:lt1>
    <a:dk2>
      <a:srgbClr val="1A1A1A"/>
    </a:dk2>
    <a:lt2>
      <a:srgbClr val="E9EDEE"/>
    </a:lt2>
    <a:accent1>
      <a:srgbClr val="595959"/>
    </a:accent1>
    <a:accent2>
      <a:srgbClr val="6AA4C8"/>
    </a:accent2>
    <a:accent3>
      <a:srgbClr val="EB5600"/>
    </a:accent3>
    <a:accent4>
      <a:srgbClr val="A2FFE8"/>
    </a:accent4>
    <a:accent5>
      <a:srgbClr val="1C3678"/>
    </a:accent5>
    <a:accent6>
      <a:srgbClr val="FFB8A2"/>
    </a:accent6>
    <a:hlink>
      <a:srgbClr val="1C3678"/>
    </a:hlink>
    <a:folHlink>
      <a:srgbClr val="1C367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803</TotalTime>
  <Words>2010</Words>
  <Application>Microsoft Office PowerPoint</Application>
  <PresentationFormat>On-screen Show (16:9)</PresentationFormat>
  <Paragraphs>233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Raleway</vt:lpstr>
      <vt:lpstr>Times New Roman</vt:lpstr>
      <vt:lpstr>Arial</vt:lpstr>
      <vt:lpstr>Lato</vt:lpstr>
      <vt:lpstr>Streamline</vt:lpstr>
      <vt:lpstr>Edgecare - Triage</vt:lpstr>
      <vt:lpstr>Outline</vt:lpstr>
      <vt:lpstr>Introduction</vt:lpstr>
      <vt:lpstr>                              Problem Statement</vt:lpstr>
      <vt:lpstr>UseCases</vt:lpstr>
      <vt:lpstr>PowerPoint Presentation</vt:lpstr>
      <vt:lpstr>Functional Requirements</vt:lpstr>
      <vt:lpstr>Non - Functional Requirements</vt:lpstr>
      <vt:lpstr>Architecture Diagram / Plan</vt:lpstr>
      <vt:lpstr>Design Patterns to Be Used </vt:lpstr>
      <vt:lpstr>Platforms and Technologies </vt:lpstr>
      <vt:lpstr>Third-Party Libraries to Provide Functionality </vt:lpstr>
      <vt:lpstr>Hosting Strategy and Requirements </vt:lpstr>
      <vt:lpstr>Data Management Plan</vt:lpstr>
      <vt:lpstr>Prototype Demos (What we will show live) </vt:lpstr>
      <vt:lpstr>GUI Mockups (Screens/UI we designed) </vt:lpstr>
      <vt:lpstr>Functional Prototypes</vt:lpstr>
      <vt:lpstr>What Has Been Accomplished : </vt:lpstr>
      <vt:lpstr>Spring 2026 Plan: </vt:lpstr>
      <vt:lpstr>Reference – APA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Guda,Tharun</dc:creator>
  <cp:lastModifiedBy>Guda,Tharun</cp:lastModifiedBy>
  <cp:revision>3</cp:revision>
  <dcterms:modified xsi:type="dcterms:W3CDTF">2025-11-30T17:55:45Z</dcterms:modified>
</cp:coreProperties>
</file>